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Nunito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Maven Pro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3.xml"/><Relationship Id="rId42" Type="http://schemas.openxmlformats.org/officeDocument/2006/relationships/font" Target="fonts/Montserrat-regular.fntdata"/><Relationship Id="rId41" Type="http://schemas.openxmlformats.org/officeDocument/2006/relationships/font" Target="fonts/Nunito-boldItalic.fntdata"/><Relationship Id="rId22" Type="http://schemas.openxmlformats.org/officeDocument/2006/relationships/slide" Target="slides/slide15.xml"/><Relationship Id="rId44" Type="http://schemas.openxmlformats.org/officeDocument/2006/relationships/font" Target="fonts/Montserrat-italic.fntdata"/><Relationship Id="rId21" Type="http://schemas.openxmlformats.org/officeDocument/2006/relationships/slide" Target="slides/slide14.xml"/><Relationship Id="rId43" Type="http://schemas.openxmlformats.org/officeDocument/2006/relationships/font" Target="fonts/Montserrat-bold.fntdata"/><Relationship Id="rId24" Type="http://schemas.openxmlformats.org/officeDocument/2006/relationships/slide" Target="slides/slide17.xml"/><Relationship Id="rId46" Type="http://schemas.openxmlformats.org/officeDocument/2006/relationships/font" Target="fonts/MavenPro-regular.fntdata"/><Relationship Id="rId23" Type="http://schemas.openxmlformats.org/officeDocument/2006/relationships/slide" Target="slides/slide16.xml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MavenPro-bold.fntdata"/><Relationship Id="rId28" Type="http://schemas.openxmlformats.org/officeDocument/2006/relationships/font" Target="fonts/RobotoSlab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Slab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4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3.xml"/><Relationship Id="rId32" Type="http://schemas.openxmlformats.org/officeDocument/2006/relationships/font" Target="fonts/Raleway-italic.fntdata"/><Relationship Id="rId13" Type="http://schemas.openxmlformats.org/officeDocument/2006/relationships/slide" Target="slides/slide6.xml"/><Relationship Id="rId35" Type="http://schemas.openxmlformats.org/officeDocument/2006/relationships/font" Target="fonts/Roboto-bold.fntdata"/><Relationship Id="rId12" Type="http://schemas.openxmlformats.org/officeDocument/2006/relationships/slide" Target="slides/slide5.xml"/><Relationship Id="rId34" Type="http://schemas.openxmlformats.org/officeDocument/2006/relationships/font" Target="fonts/Roboto-regular.fntdata"/><Relationship Id="rId15" Type="http://schemas.openxmlformats.org/officeDocument/2006/relationships/slide" Target="slides/slide8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-italic.fntdata"/><Relationship Id="rId17" Type="http://schemas.openxmlformats.org/officeDocument/2006/relationships/slide" Target="slides/slide10.xml"/><Relationship Id="rId39" Type="http://schemas.openxmlformats.org/officeDocument/2006/relationships/font" Target="fonts/Nunito-bold.fntdata"/><Relationship Id="rId16" Type="http://schemas.openxmlformats.org/officeDocument/2006/relationships/slide" Target="slides/slide9.xml"/><Relationship Id="rId38" Type="http://schemas.openxmlformats.org/officeDocument/2006/relationships/font" Target="fonts/Nuni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310a954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c310a954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310a954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c310a954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2a71390d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c2a71390d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2a71390d4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c2a71390d4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2a71390d4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2a71390d4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2a71390d4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c2a71390d4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c2a71390d4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c2a71390d4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c2a71390d4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c2a71390d4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2a71390d4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c2a71390d4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2a71390d4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2a71390d4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2a71390d4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2a71390d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c2a71390d4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c2a71390d4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310a95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310a95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2a71390d4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2a71390d4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2a71390d4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2a71390d4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310a954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310a954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2a71390d4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c2a71390d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2a71390d4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2a71390d4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2a71390d4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c2a71390d4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66" name="Google Shape;66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73" name="Google Shape;73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78" name="Google Shape;78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" name="Google Shape;83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84" name="Google Shape;84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" name="Google Shape;86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87" name="Google Shape;87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" name="Google Shape;90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" name="Google Shape;91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92" name="Google Shape;92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" name="Google Shape;94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05" name="Google Shape;105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06" name="Google Shape;106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" name="Google Shape;108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9" name="Google Shape;109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13" name="Google Shape;113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" name="Google Shape;117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18" name="Google Shape;118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9" name="Google Shape;119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26" name="Google Shape;126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0" name="Google Shape;140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7" name="Google Shape;147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5" name="Google Shape;155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61" name="Google Shape;161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68" name="Google Shape;168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9" name="Google Shape;169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" name="Google Shape;172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73" name="Google Shape;173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77" name="Google Shape;177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" name="Google Shape;179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83" name="Google Shape;183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7" name="Google Shape;187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91" name="Google Shape;191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97" name="Google Shape;197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98" name="Google Shape;198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03" name="Google Shape;203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14" name="Google Shape;21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" name="Google Shape;217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18" name="Google Shape;218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9" name="Google Shape;229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33" name="Google Shape;233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9" name="Google Shape;239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53" name="Google Shape;253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58" name="Google Shape;258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63" name="Google Shape;263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78" name="Google Shape;278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83" name="Google Shape;283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94" name="Google Shape;294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98" name="Google Shape;298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04" name="Google Shape;304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14" name="Google Shape;314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" name="Google Shape;317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18" name="Google Shape;318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2" name="Google Shape;322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4" name="Google Shape;334;p26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5" name="Google Shape;335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9" name="Google Shape;339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" name="Google Shape;34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3" name="Google Shape;343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6" name="Google Shape;346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7" name="Google Shape;347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8" name="Google Shape;348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1" name="Google Shape;351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5" name="Google Shape;355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33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63" name="Google Shape;363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4" name="Google Shape;364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368" name="Google Shape;368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5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372" name="Google Shape;372;p35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ctrTitle"/>
          </p:nvPr>
        </p:nvSpPr>
        <p:spPr>
          <a:xfrm>
            <a:off x="1680300" y="1188925"/>
            <a:ext cx="63570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Humidity and Temperature measurement with ARDUINO</a:t>
            </a:r>
            <a:endParaRPr/>
          </a:p>
        </p:txBody>
      </p:sp>
      <p:sp>
        <p:nvSpPr>
          <p:cNvPr id="381" name="Google Shape;381;p37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G.V.Prasanna Anjaneyulu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/>
          <p:nvPr>
            <p:ph type="title"/>
          </p:nvPr>
        </p:nvSpPr>
        <p:spPr>
          <a:xfrm>
            <a:off x="177400" y="95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Lab Experiment - </a:t>
            </a:r>
            <a:r>
              <a:rPr lang="en">
                <a:solidFill>
                  <a:srgbClr val="FF0000"/>
                </a:solidFill>
              </a:rPr>
              <a:t>Apparatus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3" name="Google Shape;453;p46"/>
          <p:cNvSpPr txBox="1"/>
          <p:nvPr>
            <p:ph idx="1" type="body"/>
          </p:nvPr>
        </p:nvSpPr>
        <p:spPr>
          <a:xfrm>
            <a:off x="1034075" y="966925"/>
            <a:ext cx="77982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1.PC with Arduino IDE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2.Arduino UNO Board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3.USB cable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4.Humidity and Temperature sensor [3pin - DHT11]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5.Bread board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6.Jumper wires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54" name="Google Shape;454;p46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55" name="Google Shape;455;p46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sensor</a:t>
            </a:r>
            <a:endParaRPr/>
          </a:p>
        </p:txBody>
      </p:sp>
      <p:pic>
        <p:nvPicPr>
          <p:cNvPr id="461" name="Google Shape;4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63" y="1227225"/>
            <a:ext cx="2882626" cy="334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963" y="928575"/>
            <a:ext cx="3770276" cy="3770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64" name="Google Shape;464;p47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>
            <p:ph type="title"/>
          </p:nvPr>
        </p:nvSpPr>
        <p:spPr>
          <a:xfrm>
            <a:off x="159925" y="2300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diagram</a:t>
            </a: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50" y="1385000"/>
            <a:ext cx="8121325" cy="36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8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72" name="Google Shape;472;p48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>
            <p:ph type="title"/>
          </p:nvPr>
        </p:nvSpPr>
        <p:spPr>
          <a:xfrm>
            <a:off x="112225" y="1458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Case-1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8" name="Google Shape;478;p49"/>
          <p:cNvSpPr txBox="1"/>
          <p:nvPr>
            <p:ph idx="1" type="body"/>
          </p:nvPr>
        </p:nvSpPr>
        <p:spPr>
          <a:xfrm>
            <a:off x="952875" y="1921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50">
                <a:solidFill>
                  <a:srgbClr val="1976D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DISPLAY HUMIDITY AND TEMPERATURE ON THE SERIAL MONITOR</a:t>
            </a:r>
            <a:endParaRPr b="1" sz="1650">
              <a:solidFill>
                <a:srgbClr val="1976D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79" name="Google Shape;479;p49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80" name="Google Shape;480;p49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>
            <p:ph type="title"/>
          </p:nvPr>
        </p:nvSpPr>
        <p:spPr>
          <a:xfrm>
            <a:off x="0" y="-1403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</a:t>
            </a:r>
            <a:endParaRPr/>
          </a:p>
        </p:txBody>
      </p:sp>
      <p:sp>
        <p:nvSpPr>
          <p:cNvPr id="486" name="Google Shape;486;p50"/>
          <p:cNvSpPr txBox="1"/>
          <p:nvPr>
            <p:ph idx="1" type="body"/>
          </p:nvPr>
        </p:nvSpPr>
        <p:spPr>
          <a:xfrm>
            <a:off x="2667600" y="71225"/>
            <a:ext cx="8368200" cy="4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#include &lt;dht.h&gt;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dht DHT;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#define DHT11_PIN  7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void setup()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{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  Serial.begin(9600);</a:t>
            </a:r>
            <a:endParaRPr sz="12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}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void loop()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{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  int chk = DHT.read11(DHT11_PIN);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  Serial.print("Temperature = ");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  Serial.println(DHT.temperature);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  Serial.print("Humidity = ");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  Serial.println(DHT.humidity);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  delay(1000);</a:t>
            </a:r>
            <a:endParaRPr sz="135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50"/>
              <a:t>}</a:t>
            </a:r>
            <a:endParaRPr sz="1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250"/>
          </a:p>
        </p:txBody>
      </p:sp>
      <p:sp>
        <p:nvSpPr>
          <p:cNvPr id="487" name="Google Shape;487;p50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88" name="Google Shape;488;p50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/>
          <p:nvPr>
            <p:ph type="title"/>
          </p:nvPr>
        </p:nvSpPr>
        <p:spPr>
          <a:xfrm>
            <a:off x="131450" y="1160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494" name="Google Shape;4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50" y="900400"/>
            <a:ext cx="7927625" cy="37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1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96" name="Google Shape;496;p51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/>
          <p:nvPr>
            <p:ph type="title"/>
          </p:nvPr>
        </p:nvSpPr>
        <p:spPr>
          <a:xfrm>
            <a:off x="112225" y="1458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Case-2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2" name="Google Shape;502;p52"/>
          <p:cNvSpPr txBox="1"/>
          <p:nvPr>
            <p:ph idx="1" type="body"/>
          </p:nvPr>
        </p:nvSpPr>
        <p:spPr>
          <a:xfrm>
            <a:off x="1451550" y="2021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976D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50">
                <a:solidFill>
                  <a:srgbClr val="1976D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DISPLAY HUMIDITY AND TEMPERATURE ON AN LCD</a:t>
            </a:r>
            <a:endParaRPr b="1" sz="1650">
              <a:solidFill>
                <a:srgbClr val="1976D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1976D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03" name="Google Shape;503;p52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/>
          <p:nvPr>
            <p:ph type="title"/>
          </p:nvPr>
        </p:nvSpPr>
        <p:spPr>
          <a:xfrm>
            <a:off x="0" y="-1403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</a:t>
            </a:r>
            <a:endParaRPr/>
          </a:p>
        </p:txBody>
      </p:sp>
      <p:sp>
        <p:nvSpPr>
          <p:cNvPr id="509" name="Google Shape;509;p53"/>
          <p:cNvSpPr txBox="1"/>
          <p:nvPr>
            <p:ph idx="1" type="body"/>
          </p:nvPr>
        </p:nvSpPr>
        <p:spPr>
          <a:xfrm>
            <a:off x="2667600" y="71225"/>
            <a:ext cx="8368200" cy="4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latin typeface="Times New Roman"/>
                <a:ea typeface="Times New Roman"/>
                <a:cs typeface="Times New Roman"/>
                <a:sym typeface="Times New Roman"/>
              </a:rPr>
              <a:t>#</a:t>
            </a: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include &lt;dht.h&gt;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#include &lt;LiquidCrystal.h&gt;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LiquidCrystal lcd(12, 11, 5, 4, 3, 2);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dht DHT;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#define DHT11_PIN  7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void setup()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lcd.begin(16, 2);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void loop()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int chk = DHT.read11(DHT11_PIN);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lcd.setCursor(0,0); 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lcd.print("Temp: ");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lcd.print(DHT.temperature);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lcd.print((char)223);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lcd.print("C");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lcd.setCursor(0,1);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lcd.print("Humidity: ");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lcd.print(DHT.humidity);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lcd.print("%");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  delay(1000);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0"/>
          </a:p>
        </p:txBody>
      </p:sp>
      <p:sp>
        <p:nvSpPr>
          <p:cNvPr id="510" name="Google Shape;510;p53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511" name="Google Shape;511;p53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/>
          <p:nvPr>
            <p:ph type="title"/>
          </p:nvPr>
        </p:nvSpPr>
        <p:spPr>
          <a:xfrm>
            <a:off x="174175" y="1730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517" name="Google Shape;5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25" y="1014550"/>
            <a:ext cx="7915926" cy="38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4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519" name="Google Shape;519;p54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DHT11 Zip file link</a:t>
            </a:r>
            <a:endParaRPr/>
          </a:p>
        </p:txBody>
      </p:sp>
      <p:sp>
        <p:nvSpPr>
          <p:cNvPr id="525" name="Google Shape;525;p5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https://drive.google.com/file/d/1cEem9CWXDtPmrrDey4CmJNHj61qi3Piz/view?usp=drive_link</a:t>
            </a:r>
            <a:endParaRPr/>
          </a:p>
        </p:txBody>
      </p:sp>
      <p:sp>
        <p:nvSpPr>
          <p:cNvPr id="526" name="Google Shape;526;p55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925" y="246425"/>
            <a:ext cx="595532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8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88" name="Google Shape;388;p38"/>
          <p:cNvSpPr txBox="1"/>
          <p:nvPr/>
        </p:nvSpPr>
        <p:spPr>
          <a:xfrm>
            <a:off x="2250275" y="4867950"/>
            <a:ext cx="49368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  <p:sp>
        <p:nvSpPr>
          <p:cNvPr id="532" name="Google Shape;532;p56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/>
          <p:nvPr>
            <p:ph type="title"/>
          </p:nvPr>
        </p:nvSpPr>
        <p:spPr>
          <a:xfrm>
            <a:off x="311700" y="445025"/>
            <a:ext cx="8520600" cy="3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SENSOR - DHT11</a:t>
            </a:r>
            <a:endParaRPr sz="4200"/>
          </a:p>
        </p:txBody>
      </p:sp>
      <p:sp>
        <p:nvSpPr>
          <p:cNvPr id="394" name="Google Shape;394;p39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395" name="Google Shape;395;p39"/>
          <p:cNvSpPr txBox="1"/>
          <p:nvPr/>
        </p:nvSpPr>
        <p:spPr>
          <a:xfrm>
            <a:off x="2847275" y="4774200"/>
            <a:ext cx="390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DHT11 sensor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Here are the ranges and accuracy of the DHT11:</a:t>
            </a:r>
            <a:endParaRPr sz="24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710" lvl="0" marL="673100" rtl="0" algn="l">
              <a:lnSpc>
                <a:spcPct val="17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Humidity Range: 20-90% RH</a:t>
            </a:r>
            <a:endParaRPr sz="24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710" lvl="0" marL="6731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Humidity Accuracy: ±5% RH</a:t>
            </a:r>
            <a:endParaRPr sz="24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710" lvl="0" marL="6731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Temperature Range: 0-50 °C</a:t>
            </a:r>
            <a:endParaRPr sz="24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710" lvl="0" marL="6731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Temperature Accuracy: ±2% °C</a:t>
            </a:r>
            <a:endParaRPr sz="24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710" lvl="0" marL="6731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" sz="24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Operating Voltage: 3V to 5.5</a:t>
            </a:r>
            <a:r>
              <a:rPr lang="en" sz="24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sz="24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03" name="Google Shape;403;p40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/>
          <p:nvPr>
            <p:ph type="title"/>
          </p:nvPr>
        </p:nvSpPr>
        <p:spPr>
          <a:xfrm>
            <a:off x="112225" y="1458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Types of DHT11 sensors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9" name="Google Shape;409;p41"/>
          <p:cNvSpPr txBox="1"/>
          <p:nvPr>
            <p:ph idx="1" type="body"/>
          </p:nvPr>
        </p:nvSpPr>
        <p:spPr>
          <a:xfrm>
            <a:off x="753400" y="1294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3-Terminal DHT Sensor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4-Terminal DHT Sensor</a:t>
            </a:r>
            <a:endParaRPr sz="2400"/>
          </a:p>
        </p:txBody>
      </p:sp>
      <p:sp>
        <p:nvSpPr>
          <p:cNvPr id="410" name="Google Shape;410;p41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11" name="Google Shape;411;p41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type="title"/>
          </p:nvPr>
        </p:nvSpPr>
        <p:spPr>
          <a:xfrm>
            <a:off x="97975" y="88850"/>
            <a:ext cx="8520600" cy="623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7" name="Google Shape;4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700"/>
            <a:ext cx="240030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238" y="899900"/>
            <a:ext cx="2882626" cy="334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914" y="1175525"/>
            <a:ext cx="21145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2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21" name="Google Shape;421;p42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>
            <p:ph type="title"/>
          </p:nvPr>
        </p:nvSpPr>
        <p:spPr>
          <a:xfrm>
            <a:off x="183450" y="2598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views</a:t>
            </a:r>
            <a:endParaRPr/>
          </a:p>
        </p:txBody>
      </p:sp>
      <p:pic>
        <p:nvPicPr>
          <p:cNvPr id="427" name="Google Shape;4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5600"/>
            <a:ext cx="3450541" cy="395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191" y="1121100"/>
            <a:ext cx="3194529" cy="39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3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30" name="Google Shape;430;p43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/>
          <p:nvPr>
            <p:ph type="title"/>
          </p:nvPr>
        </p:nvSpPr>
        <p:spPr>
          <a:xfrm>
            <a:off x="126475" y="1030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6666"/>
              <a:buFont typeface="Arial"/>
              <a:buNone/>
            </a:pPr>
            <a:r>
              <a:rPr lang="en" sz="1650">
                <a:solidFill>
                  <a:srgbClr val="98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HOW TO SET UP THE DHT11 ON AN ARDUINO</a:t>
            </a:r>
            <a:endParaRPr sz="1650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025" y="1864563"/>
            <a:ext cx="647700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4"/>
          <p:cNvSpPr txBox="1"/>
          <p:nvPr/>
        </p:nvSpPr>
        <p:spPr>
          <a:xfrm>
            <a:off x="569925" y="826375"/>
            <a:ext cx="537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Montserrat"/>
              <a:buAutoNum type="arabicPeriod"/>
            </a:pPr>
            <a:r>
              <a:rPr b="1" lang="en" sz="1500">
                <a:solidFill>
                  <a:srgbClr val="1976D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CONNECTING A THREE PIN DHT11</a:t>
            </a:r>
            <a:endParaRPr b="1" sz="1500">
              <a:solidFill>
                <a:srgbClr val="1976D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4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39" name="Google Shape;439;p44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1976D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CONNECTING A FOUR PIN DHT11</a:t>
            </a:r>
            <a:endParaRPr sz="2000">
              <a:solidFill>
                <a:srgbClr val="1976D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475" y="1334800"/>
            <a:ext cx="6886575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5"/>
          <p:cNvSpPr/>
          <p:nvPr/>
        </p:nvSpPr>
        <p:spPr>
          <a:xfrm rot="-1796607">
            <a:off x="476248" y="2283233"/>
            <a:ext cx="8191664" cy="5767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>
                    <a:alpha val="0"/>
                  </a:srgbClr>
                </a:solidFill>
                <a:latin typeface="Arial"/>
              </a:rPr>
              <a:t>Dr. G. V. Prasanna Anjaneyulu</a:t>
            </a:r>
          </a:p>
        </p:txBody>
      </p:sp>
      <p:sp>
        <p:nvSpPr>
          <p:cNvPr id="447" name="Google Shape;447;p45"/>
          <p:cNvSpPr txBox="1"/>
          <p:nvPr/>
        </p:nvSpPr>
        <p:spPr>
          <a:xfrm>
            <a:off x="2698050" y="4774200"/>
            <a:ext cx="40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Humidity_Temperature Measurement by Dr.GVP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